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26" r:id="rId6"/>
  </p:sldMasterIdLst>
  <p:notesMasterIdLst>
    <p:notesMasterId r:id="rId21"/>
  </p:notesMasterIdLst>
  <p:sldIdLst>
    <p:sldId id="256" r:id="rId7"/>
    <p:sldId id="257" r:id="rId8"/>
    <p:sldId id="258" r:id="rId9"/>
    <p:sldId id="265" r:id="rId10"/>
    <p:sldId id="266" r:id="rId11"/>
    <p:sldId id="264" r:id="rId12"/>
    <p:sldId id="263" r:id="rId13"/>
    <p:sldId id="267" r:id="rId14"/>
    <p:sldId id="268" r:id="rId15"/>
    <p:sldId id="262" r:id="rId16"/>
    <p:sldId id="259" r:id="rId17"/>
    <p:sldId id="260" r:id="rId18"/>
    <p:sldId id="261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658FF-251C-554D-A369-E27D874C5F00}" v="91" dt="2021-04-17T15:00:41.337"/>
    <p1510:client id="{5576A3D2-1B11-4E7E-84FE-C273B403F573}" v="68" dt="2021-04-17T15:13:5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9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C564-2E3A-4EC8-8712-A781052D7A29}" type="datetimeFigureOut">
              <a:rPr lang="en-US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C5BF-AB96-4F35-98D6-8B03535048C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Follow how life works</a:t>
            </a:r>
          </a:p>
          <a:p>
            <a:r>
              <a:rPr lang="en-US">
                <a:cs typeface="Calibri"/>
              </a:rPr>
              <a:t>Sun has the radiation</a:t>
            </a:r>
          </a:p>
          <a:p>
            <a:r>
              <a:rPr lang="en-US">
                <a:cs typeface="Calibri"/>
              </a:rPr>
              <a:t>Makes the ionosphere opaque</a:t>
            </a:r>
          </a:p>
          <a:p>
            <a:r>
              <a:rPr lang="en-US">
                <a:cs typeface="Calibri"/>
              </a:rPr>
              <a:t>Make the radio waves absorbed.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C5BF-AB96-4F35-98D6-8B03535048C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0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Follow structure as before</a:t>
            </a:r>
          </a:p>
          <a:p>
            <a:r>
              <a:rPr lang="en-US">
                <a:cs typeface="Calibri"/>
              </a:rPr>
              <a:t>Radiation from sun</a:t>
            </a:r>
          </a:p>
          <a:p>
            <a:r>
              <a:rPr lang="en-US">
                <a:cs typeface="Calibri"/>
              </a:rPr>
              <a:t>Observed opacity</a:t>
            </a:r>
          </a:p>
          <a:p>
            <a:r>
              <a:rPr lang="en-US">
                <a:cs typeface="Calibri"/>
              </a:rPr>
              <a:t>Measured absorption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C5BF-AB96-4F35-98D6-8B03535048C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does this mean?</a:t>
            </a:r>
          </a:p>
          <a:p>
            <a:r>
              <a:rPr lang="en-US">
                <a:cs typeface="Calibri"/>
              </a:rPr>
              <a:t>We have about 2 months of data, when we want to have 11 years. This sounds bad, and it honestly is.</a:t>
            </a:r>
          </a:p>
          <a:p>
            <a:r>
              <a:rPr lang="en-US">
                <a:cs typeface="Calibri"/>
              </a:rPr>
              <a:t>BUT there is good news.  Most of the time of a project, the hard work, is coding and creating tools to process data.</a:t>
            </a:r>
          </a:p>
          <a:p>
            <a:r>
              <a:rPr lang="en-US">
                <a:cs typeface="Calibri"/>
              </a:rPr>
              <a:t>The tools and code George created are modular, they can work on new data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C5BF-AB96-4F35-98D6-8B03535048C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6D3B-16F2-4E3E-86E0-F70179E71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F9ED-D7DB-41E8-9A78-2A5F9F5F9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B944-BD49-46EC-B19F-DACFEAF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982A-280F-4F5F-B831-10471425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A382-115C-42A3-BAD7-B2D08B5E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AFF8-BBDF-44DA-9BFF-43F70A8E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152C9-57F1-4173-AC76-378F1D6F2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95C91-DDCD-4F65-838F-8CA5AFED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7709-3536-44AE-84ED-59BAC4E2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9699-97E8-45F9-8687-B89CC773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0D8CC-1434-44EF-831A-02B87D736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477BD-0F20-4C60-ABD3-843A479CA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D2-3545-4165-91D0-6D8EC940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41D-9175-459C-9C39-E284D0B8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7D6E-ECA6-46F1-960A-1431C061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45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440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A8CE-3E90-4ED8-8CA7-D18F3879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4F84-5264-4F6E-85C3-8785BA7E3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A508-68F9-4A98-8454-6C05ED73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9F9C-6FCE-4F21-A645-822CE474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2756-76F0-45AB-A7C8-8CF1F977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6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623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595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917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10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867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806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038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6A5E-1374-42AE-9CC6-FD93C64E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A3B0-566A-4F63-A975-9E449120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9A80-6859-4218-BD06-BDCA41B3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9565-7972-4EBB-9352-AC431EFD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E095-FDD6-4FA9-A17B-8986A65A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05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649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02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406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EB55-5468-4815-9CCA-1BE78A4B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5CE3-55C6-42C9-92F0-6D459CB7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E4620-6F43-4263-A565-8F643463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DA862-58FF-4632-BF36-A2A0B1FC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D4C5D-33D6-4585-A86D-1DFA4AB9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A70B-A0A4-414E-B6E9-AF31637B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7503-CB52-4A13-9D01-2BABC72D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003C-4813-4CCA-A37D-18B3992A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82F45-5B08-4E08-99AE-0F74CD73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8D74D-DD61-4E44-B03C-5BA58ACB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AA1B7-70A4-4FF0-BF88-FCAF37CAE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C4632-8718-4400-AC47-ADAF82E4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63C95-3B37-4563-9A69-BD04D334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FCBF4-A6DE-49A9-8F36-A64288EF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CAC6-7B5F-432F-A711-33C0762C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104D6-3031-47A2-B1FB-601078B7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9A8B6-37A7-43FA-B8D3-0494DDF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DB396-D019-41CD-B493-5348E349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5832-BC2B-43EF-BD07-EC24C3D4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D9F77-1F47-4E05-B977-BC41B98B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D605-F8FE-42FC-BAF5-4003ABCC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96CD-5715-49F2-A912-62FF19B4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D0E7-715D-47A7-ACDB-38D0F764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3E2CA-9503-49F4-800D-83A8AA72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9862C-28CE-49C2-8FDF-9D220BEE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4D29A-7758-49C5-98F3-E8ECE6A6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C2481-01F2-4B07-B0F5-6726739E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9651-D155-44F6-A543-92B54112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61EEE-26E4-4904-8114-92CBABA5F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0D83B-4E7D-4608-AA40-F4473448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29585-C6BF-4A58-9216-D0E366E3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D806-1E27-4336-8E59-5320E9AC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C9A00-162E-434C-8E77-5DFD3545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B9242-9919-4333-86BF-C50BB8EA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4FB6-FF72-48E9-B2F3-B92F026E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180B-C2FA-49B6-BF84-9764B38CC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9B17-6214-4D1F-9C4B-AF1EEAFE7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D7DE-5A38-4451-94FD-C48B3F553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BCE0ED7-CEA7-4E17-8C56-3FEB84CBA0B1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9D74359-7E2B-4C85-B05E-287581D2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fade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C7D1-B5DC-415B-9E74-37D0F6433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472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b="0" i="0" dirty="0">
                <a:effectLst/>
              </a:rPr>
              <a:t>Analysis of Space-based </a:t>
            </a:r>
            <a:r>
              <a:rPr lang="en-US" sz="6000" b="0" i="0" err="1">
                <a:effectLst/>
              </a:rPr>
              <a:t>Riometer</a:t>
            </a:r>
            <a:r>
              <a:rPr lang="en-US" sz="6000" b="0" i="0" dirty="0">
                <a:effectLst/>
              </a:rPr>
              <a:t> Measurement data for characterization of Radio </a:t>
            </a:r>
            <a:r>
              <a:rPr lang="en-US" sz="6000" b="0" i="0">
                <a:effectLst/>
              </a:rPr>
              <a:t>Propagation</a:t>
            </a:r>
            <a:r>
              <a:rPr lang="en-US" sz="6000" b="0" i="0" dirty="0">
                <a:effectLst/>
              </a:rPr>
              <a:t> </a:t>
            </a:r>
            <a:r>
              <a:rPr lang="en-US" sz="6000" dirty="0"/>
              <a:t>Disturbance</a:t>
            </a:r>
            <a:r>
              <a:rPr lang="en-US" sz="6000" b="0" i="0" dirty="0">
                <a:effectLst/>
              </a:rPr>
              <a:t> in the Ionosphere</a:t>
            </a:r>
            <a:br>
              <a:rPr lang="en-US" b="0" i="0" dirty="0"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E7B7D-BE05-4DDC-B106-3D839B106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68652"/>
            <a:ext cx="9144000" cy="1655762"/>
          </a:xfrm>
        </p:spPr>
        <p:txBody>
          <a:bodyPr/>
          <a:lstStyle/>
          <a:p>
            <a:r>
              <a:rPr lang="en-US"/>
              <a:t>George Klett and Victor Mandala</a:t>
            </a:r>
          </a:p>
          <a:p>
            <a:r>
              <a:rPr lang="en-US"/>
              <a:t>Mentor: Dr. Ahmed I. Sulyman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84A8A-FBD0-4CBD-9839-218C53F7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09CC-F4CA-44E7-8096-DB6D27F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Data Processing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7787-C0A1-400D-9B25-B219332BD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Developed Tools</a:t>
            </a:r>
            <a:endParaRPr lang="en-US" sz="2400" dirty="0">
              <a:cs typeface="Lexend Regular"/>
            </a:endParaRPr>
          </a:p>
          <a:p>
            <a:pPr lvl="1"/>
            <a:r>
              <a:rPr lang="en-US" sz="2000" dirty="0">
                <a:cs typeface="Calibri"/>
              </a:rPr>
              <a:t>Import data from .txt files</a:t>
            </a:r>
          </a:p>
          <a:p>
            <a:pPr lvl="1"/>
            <a:r>
              <a:rPr lang="en-US" sz="2000" dirty="0">
                <a:cs typeface="Calibri"/>
              </a:rPr>
              <a:t>Process it </a:t>
            </a:r>
          </a:p>
          <a:p>
            <a:pPr lvl="2"/>
            <a:r>
              <a:rPr lang="en-US" sz="1800" dirty="0">
                <a:cs typeface="Calibri"/>
              </a:rPr>
              <a:t>Highest value -&gt; filter to one value per day for compatibility with Level 3 data</a:t>
            </a:r>
          </a:p>
          <a:p>
            <a:pPr lvl="1"/>
            <a:r>
              <a:rPr lang="en-US" sz="2000" dirty="0">
                <a:cs typeface="Calibri"/>
              </a:rPr>
              <a:t>Plot it</a:t>
            </a:r>
            <a:endParaRPr lang="en-US" sz="2000" dirty="0">
              <a:cs typeface="Lexend Regular"/>
            </a:endParaRPr>
          </a:p>
          <a:p>
            <a:r>
              <a:rPr lang="en-US" sz="2400" dirty="0"/>
              <a:t>Have modularized code for when more data is received, will be a shorter amount of time to process it.</a:t>
            </a: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CDCF6-7B7C-4A94-9ED5-954628A2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4F43-6119-4144-BE5E-79E9C801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6EC55AA-E0F5-455A-BDCB-543B9A3E5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104F8-E773-4B84-88C6-5954976C2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5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2FA4-830A-417B-B99C-937F9E5F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A781E03-A223-4213-BB82-EDCA340BA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686BB-02FE-4F7A-B257-11C571C8C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A34C-8D32-4F08-9BAE-923B738E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A8105F8-439B-4F0E-B9A1-ECB93BF34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70" y="0"/>
            <a:ext cx="9145060" cy="685879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637E3-D669-41F2-B1D8-7A9AD7D56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69C68-7D5C-FD4C-B70A-34813666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340" y="3216303"/>
            <a:ext cx="2533320" cy="4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16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B9DE-F3C6-4476-80D4-0D3ECF91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8A5C-0DB8-4985-9CB3-B68A23F1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Background</a:t>
            </a:r>
          </a:p>
          <a:p>
            <a:r>
              <a:rPr lang="en-US" sz="2800" dirty="0">
                <a:cs typeface="Calibri"/>
              </a:rPr>
              <a:t>Research Scope</a:t>
            </a:r>
          </a:p>
          <a:p>
            <a:r>
              <a:rPr lang="en-US" sz="2800" dirty="0">
                <a:cs typeface="Calibri"/>
              </a:rPr>
              <a:t>Data sets</a:t>
            </a:r>
          </a:p>
          <a:p>
            <a:r>
              <a:rPr lang="en-US" sz="2800" dirty="0">
                <a:cs typeface="Calibri"/>
              </a:rPr>
              <a:t>Figures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1DEC-DA6D-4CB4-9928-A72142888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t="14575" r="23147" b="23717"/>
          <a:stretch/>
        </p:blipFill>
        <p:spPr>
          <a:xfrm>
            <a:off x="10697479" y="5398996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2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AEA047D-46D4-4740-8C49-E7FCC90A0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00" r="-1" b="262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AA271-23DF-40FA-BB86-AE71463F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05" y="4668600"/>
            <a:ext cx="9265771" cy="9849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Lexend Regular" panose="00000500000000000000" pitchFamily="2" charset="-78"/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BDFEE-B6DA-4B12-AEF8-7D4ACDAC8A05}"/>
              </a:ext>
            </a:extLst>
          </p:cNvPr>
          <p:cNvSpPr txBox="1"/>
          <p:nvPr/>
        </p:nvSpPr>
        <p:spPr>
          <a:xfrm>
            <a:off x="5975259" y="4683397"/>
            <a:ext cx="9565028" cy="9474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cs typeface="Lexend Regular"/>
              </a:rPr>
              <a:t>What is an ionosphere?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cs typeface="Lexend Regular"/>
              </a:rPr>
              <a:t>Why do I care?</a:t>
            </a:r>
          </a:p>
        </p:txBody>
      </p:sp>
    </p:spTree>
    <p:extLst>
      <p:ext uri="{BB962C8B-B14F-4D97-AF65-F5344CB8AC3E}">
        <p14:creationId xmlns:p14="http://schemas.microsoft.com/office/powerpoint/2010/main" val="368368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AEA047D-46D4-4740-8C49-E7FCC90A0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00" r="-1" b="262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AA271-23DF-40FA-BB86-AE71463F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  <a:cs typeface="Lexend Regular" panose="00000500000000000000" pitchFamily="2" charset="-78"/>
              </a:rPr>
              <a:t>HF Propagation  - VHF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C4C9-10D7-4915-B36F-2C75E4442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Some "Sporadic" E -&gt; lower frequencies pass through rather than reflect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F is main driver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D layer absorbs HF -&gt; active during day only. Lyman-α (121.6 nm)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454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AEA047D-46D4-4740-8C49-E7FCC90A0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00" r="-1" b="262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AA271-23DF-40FA-BB86-AE71463F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  <a:cs typeface="Lexend Regular" panose="00000500000000000000" pitchFamily="2" charset="-78"/>
              </a:rPr>
              <a:t>Riometer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C4C9-10D7-4915-B36F-2C75E4442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Relative Ionospheric Opacity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Absorption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  <a:cs typeface="Lexend Regular" panose="00000500000000000000" pitchFamily="2" charset="-78"/>
              </a:rPr>
              <a:t>D layer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954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E18E-B37A-4A91-BF20-6D5F0117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5424-8CBF-4B1F-8C72-1DA557E2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30602" cy="4351337"/>
          </a:xfrm>
        </p:spPr>
        <p:txBody>
          <a:bodyPr vert="horz" lIns="91440" tIns="45720" rIns="91440" bIns="45720" numCol="2" spcCol="7315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Examine the effects of solar activity on the ionosphere. </a:t>
            </a:r>
          </a:p>
          <a:p>
            <a:pPr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Correlate to previous research of effects of absorption on 38GHz.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Solar activity -&gt; Lyman-α series (121.6 nm)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D-layer -&gt; riometer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Absorption -&gt; terrestrial based measurements.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6299D-46D2-4A37-B627-0464EEEB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15" y="3671933"/>
            <a:ext cx="7086043" cy="3126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299F8-CCD2-4916-A08B-52A064A97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83" t="14575" r="23147" b="23717"/>
          <a:stretch/>
        </p:blipFill>
        <p:spPr>
          <a:xfrm>
            <a:off x="10744200" y="5262154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B3BB-4317-457F-B957-6DBDBC5B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AC7C-00ED-4A3E-8472-4F37D10CA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Total Solar Irradiance (TSI) - (W/m^2) - Level 3</a:t>
            </a:r>
          </a:p>
          <a:p>
            <a:pPr lvl="1"/>
            <a:r>
              <a:rPr lang="en-US" sz="2000" dirty="0">
                <a:cs typeface="Calibri"/>
              </a:rPr>
              <a:t>Total radiation from the sun measured at 1 AU</a:t>
            </a:r>
          </a:p>
          <a:p>
            <a:r>
              <a:rPr lang="en-US" sz="2400" dirty="0">
                <a:cs typeface="Calibri"/>
              </a:rPr>
              <a:t>EUV </a:t>
            </a:r>
            <a:r>
              <a:rPr lang="en-US" sz="2400" dirty="0" err="1">
                <a:cs typeface="Calibri"/>
              </a:rPr>
              <a:t>SpectroPhotometer</a:t>
            </a:r>
            <a:r>
              <a:rPr lang="en-US" sz="2400" dirty="0">
                <a:cs typeface="Calibri"/>
              </a:rPr>
              <a:t> - (ESP) - Level 0CS</a:t>
            </a:r>
          </a:p>
          <a:p>
            <a:pPr lvl="1"/>
            <a:r>
              <a:rPr lang="en-US" sz="2000" dirty="0">
                <a:cs typeface="Calibri"/>
              </a:rPr>
              <a:t>Irradiance around 30.4 nm</a:t>
            </a:r>
          </a:p>
          <a:p>
            <a:pPr lvl="1"/>
            <a:r>
              <a:rPr lang="en-US" sz="2000" dirty="0">
                <a:cs typeface="Calibri"/>
              </a:rPr>
              <a:t>Irradiance around 121.6 nm (Lyman-α)</a:t>
            </a:r>
          </a:p>
          <a:p>
            <a:r>
              <a:rPr lang="en-US" sz="2400" dirty="0">
                <a:cs typeface="Calibri"/>
              </a:rPr>
              <a:t>Solar Flux Density – SFU = 10^-22 * W/(m^2 * Hz)</a:t>
            </a:r>
          </a:p>
          <a:p>
            <a:pPr lvl="1"/>
            <a:r>
              <a:rPr lang="en-US" sz="2000" dirty="0">
                <a:cs typeface="Calibri"/>
              </a:rPr>
              <a:t>Time density of energy from the sun on earth's surface</a:t>
            </a:r>
          </a:p>
          <a:p>
            <a:r>
              <a:rPr lang="en-US" sz="2400" dirty="0">
                <a:cs typeface="Calibri"/>
              </a:rPr>
              <a:t>Absorption – (dB loss)</a:t>
            </a:r>
          </a:p>
          <a:p>
            <a:pPr lvl="1"/>
            <a:r>
              <a:rPr lang="en-US" sz="2000" dirty="0">
                <a:cs typeface="Calibri"/>
              </a:rPr>
              <a:t>Energy loss of radio waves, 3 dB loss ~ ½ of power lost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62206-987D-4016-B2F8-5D8B0866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1411-6321-4BFB-8157-A7D3B35C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Progress To Date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C40F6-BFF6-4EAF-A9CF-253AA9740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Good News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464D-7A01-4F22-88B8-DFA8B58D25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Lots of code done</a:t>
            </a:r>
          </a:p>
          <a:p>
            <a:pPr lvl="1"/>
            <a:r>
              <a:rPr lang="en-US" sz="2000">
                <a:cs typeface="Calibri"/>
              </a:rPr>
              <a:t>Importing</a:t>
            </a:r>
          </a:p>
          <a:p>
            <a:pPr lvl="1"/>
            <a:r>
              <a:rPr lang="en-US" sz="2000">
                <a:cs typeface="Calibri"/>
              </a:rPr>
              <a:t>Processing</a:t>
            </a:r>
          </a:p>
          <a:p>
            <a:pPr lvl="1"/>
            <a:r>
              <a:rPr lang="en-US" sz="2000">
                <a:cs typeface="Calibri"/>
              </a:rPr>
              <a:t>Plotting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A103E-E4B8-49D3-81CD-7BD382DDE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>
                <a:cs typeface="Calibri"/>
              </a:rPr>
              <a:t>Bad News</a:t>
            </a:r>
            <a:endParaRPr lang="en-US" sz="2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4BB0E-406D-499F-A819-9737CB52C5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Not enough Data</a:t>
            </a:r>
          </a:p>
          <a:p>
            <a:pPr lvl="1"/>
            <a:r>
              <a:rPr lang="en-US" sz="2000">
                <a:cs typeface="Calibri"/>
              </a:rPr>
              <a:t>Waiting for more riometer data</a:t>
            </a:r>
          </a:p>
          <a:p>
            <a:pPr lvl="1"/>
            <a:r>
              <a:rPr lang="en-US" sz="2000">
                <a:cs typeface="Calibri"/>
              </a:rPr>
              <a:t>Incomplete data sets</a:t>
            </a:r>
          </a:p>
          <a:p>
            <a:r>
              <a:rPr lang="en-US" sz="2200">
                <a:cs typeface="Calibri"/>
              </a:rPr>
              <a:t>Our findings rely on a long timeframe</a:t>
            </a:r>
          </a:p>
          <a:p>
            <a:pPr lvl="1"/>
            <a:r>
              <a:rPr lang="en-US" sz="2000">
                <a:cs typeface="Calibri"/>
              </a:rPr>
              <a:t>Many things affect the ionosphere</a:t>
            </a:r>
          </a:p>
          <a:p>
            <a:pPr lvl="1"/>
            <a:r>
              <a:rPr lang="en-US" sz="2000">
                <a:cs typeface="Calibri"/>
              </a:rPr>
              <a:t>Randomness in short term</a:t>
            </a:r>
          </a:p>
          <a:p>
            <a:pPr lvl="1"/>
            <a:r>
              <a:rPr lang="en-US" sz="2000">
                <a:cs typeface="Calibri"/>
              </a:rPr>
              <a:t>Monte-Carlo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4E0A3-0EF2-417A-8F77-05F46583D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2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A729-319F-4E31-B7EA-81264F3B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Data Gathering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C8AC-B106-42E4-BE74-E52790EB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Some data we have easy access to</a:t>
            </a:r>
          </a:p>
          <a:p>
            <a:pPr lvl="1"/>
            <a:r>
              <a:rPr lang="en-US" sz="2000" dirty="0">
                <a:cs typeface="Calibri"/>
              </a:rPr>
              <a:t>level 3 data, a single file</a:t>
            </a:r>
          </a:p>
          <a:p>
            <a:pPr lvl="1"/>
            <a:r>
              <a:rPr lang="en-US" sz="2000" dirty="0">
                <a:cs typeface="Calibri"/>
              </a:rPr>
              <a:t>Riometer</a:t>
            </a:r>
          </a:p>
          <a:p>
            <a:pPr lvl="1"/>
            <a:r>
              <a:rPr lang="en-US" sz="2000" dirty="0">
                <a:cs typeface="Calibri"/>
              </a:rPr>
              <a:t>TSI</a:t>
            </a:r>
          </a:p>
          <a:p>
            <a:r>
              <a:rPr lang="en-US" sz="2400" dirty="0">
                <a:cs typeface="Calibri"/>
              </a:rPr>
              <a:t>Some data takes more time</a:t>
            </a:r>
          </a:p>
          <a:p>
            <a:pPr lvl="1"/>
            <a:r>
              <a:rPr lang="en-US" sz="2000" dirty="0">
                <a:cs typeface="Calibri"/>
              </a:rPr>
              <a:t>Python coded API tools</a:t>
            </a:r>
          </a:p>
          <a:p>
            <a:pPr lvl="1"/>
            <a:r>
              <a:rPr lang="en-US" sz="2000" dirty="0">
                <a:cs typeface="Calibri"/>
              </a:rPr>
              <a:t>EUV Irradiance</a:t>
            </a:r>
          </a:p>
          <a:p>
            <a:pPr lvl="1"/>
            <a:r>
              <a:rPr lang="en-US" sz="2000" dirty="0">
                <a:cs typeface="Calibri"/>
              </a:rPr>
              <a:t>GOES, EVE, LISIRD, etc. Level 0-2 can be hundreds or thousands of files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487BA-0AE4-4248-B12B-BF4BA6C4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t="14575" r="23147" b="23717"/>
          <a:stretch/>
        </p:blipFill>
        <p:spPr>
          <a:xfrm>
            <a:off x="10744200" y="5312229"/>
            <a:ext cx="1126672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7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A3E04F1627440BD1C086587189D31" ma:contentTypeVersion="9" ma:contentTypeDescription="Create a new document." ma:contentTypeScope="" ma:versionID="ec041124d7ae57c5a87ec5dbc1342c11">
  <xsd:schema xmlns:xsd="http://www.w3.org/2001/XMLSchema" xmlns:xs="http://www.w3.org/2001/XMLSchema" xmlns:p="http://schemas.microsoft.com/office/2006/metadata/properties" xmlns:ns3="7b66c924-e86f-47bd-a193-01659dd1f1eb" targetNamespace="http://schemas.microsoft.com/office/2006/metadata/properties" ma:root="true" ma:fieldsID="0a20b535924911906ffc73ed2ae60a2d" ns3:_="">
    <xsd:import namespace="7b66c924-e86f-47bd-a193-01659dd1f1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6c924-e86f-47bd-a193-01659dd1f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3F8EC7-814C-4B3F-9167-1C199ACCA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916A4-3342-4096-BA63-A4EFF31B46F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b66c924-e86f-47bd-a193-01659dd1f1e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57B967-50B0-4448-9E34-7EC365D78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6c924-e86f-47bd-a193-01659dd1f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Widescreen</PresentationFormat>
  <Paragraphs>86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Segoe UI</vt:lpstr>
      <vt:lpstr>Trebuchet MS</vt:lpstr>
      <vt:lpstr>Wingdings 2</vt:lpstr>
      <vt:lpstr>Office Theme</vt:lpstr>
      <vt:lpstr>View</vt:lpstr>
      <vt:lpstr>1_Office Theme</vt:lpstr>
      <vt:lpstr>Analysis of Space-based Riometer Measurement data for characterization of Radio Propagation Disturbance in the Ionosphere </vt:lpstr>
      <vt:lpstr>Agenda</vt:lpstr>
      <vt:lpstr>Background</vt:lpstr>
      <vt:lpstr>HF Propagation  - VHF Absorption</vt:lpstr>
      <vt:lpstr>Riometer</vt:lpstr>
      <vt:lpstr>Research Scope</vt:lpstr>
      <vt:lpstr>Data sets</vt:lpstr>
      <vt:lpstr>Progress To Date</vt:lpstr>
      <vt:lpstr>Data Gathering</vt:lpstr>
      <vt:lpstr>Data Processing Methods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Space-based Riometer Measurement data for characterization of Radio Propagation Disturbance in the Ionosphere </dc:title>
  <dc:creator>Klett, George F.</dc:creator>
  <cp:lastModifiedBy>Victor</cp:lastModifiedBy>
  <cp:revision>2</cp:revision>
  <dcterms:created xsi:type="dcterms:W3CDTF">2021-04-01T23:58:41Z</dcterms:created>
  <dcterms:modified xsi:type="dcterms:W3CDTF">2021-04-17T15:13:55Z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0x010100FAAA3E04F1627440BD1C086587189D31</vt:lpwstr>
  </property>
</Properties>
</file>